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3" r:id="rId5"/>
    <p:sldId id="266" r:id="rId6"/>
    <p:sldId id="259" r:id="rId7"/>
    <p:sldId id="260" r:id="rId8"/>
    <p:sldId id="264" r:id="rId9"/>
    <p:sldId id="261" r:id="rId10"/>
    <p:sldId id="265" r:id="rId11"/>
    <p:sldId id="262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83" d="100"/>
          <a:sy n="83" d="100"/>
        </p:scale>
        <p:origin x="2424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4594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JWL8_N3MtaU?start=169&amp;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jGdqlK6V5hA?list=PLIOTQ0p_8fAyX71M2p8Edckxql0z5fqt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www.youtube.com/embed/un53-Hrhk8o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9028" y="191163"/>
            <a:ext cx="6146157" cy="16619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TW" altLang="en-US" sz="375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屏東縣瑪家鄉佳義國民小學</a:t>
            </a:r>
            <a:endParaRPr lang="en-US" sz="3750" b="1" dirty="0">
              <a:solidFill>
                <a:srgbClr val="263238"/>
              </a:solidFill>
              <a:latin typeface="Noto Sans TC Black" pitchFamily="34" charset="0"/>
              <a:ea typeface="Noto Sans TC Black" pitchFamily="34" charset="-122"/>
              <a:cs typeface="Noto Sans TC Black" pitchFamily="34" charset="-120"/>
            </a:endParaRPr>
          </a:p>
          <a:p>
            <a:pPr marL="0" indent="0" algn="ctr">
              <a:lnSpc>
                <a:spcPct val="96000"/>
              </a:lnSpc>
              <a:buNone/>
            </a:pPr>
            <a:r>
              <a:rPr lang="en-US" altLang="zh-TW" sz="375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115</a:t>
            </a:r>
            <a:r>
              <a:rPr lang="zh-TW" altLang="en-US" sz="375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年暑假安全宣導</a:t>
            </a:r>
          </a:p>
          <a:p>
            <a:pPr marL="0" indent="0" algn="l">
              <a:lnSpc>
                <a:spcPct val="96000"/>
              </a:lnSpc>
              <a:buNone/>
            </a:pP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1164387" y="2820055"/>
            <a:ext cx="3522321" cy="1068083"/>
          </a:xfrm>
          <a:prstGeom prst="rect">
            <a:avLst/>
          </a:prstGeom>
          <a:solidFill>
            <a:srgbClr val="FF7043"/>
          </a:solidFill>
          <a:ln/>
        </p:spPr>
      </p:sp>
      <p:sp>
        <p:nvSpPr>
          <p:cNvPr id="5" name="Text 2"/>
          <p:cNvSpPr/>
          <p:nvPr/>
        </p:nvSpPr>
        <p:spPr>
          <a:xfrm>
            <a:off x="1529034" y="2861653"/>
            <a:ext cx="4071938" cy="984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en-US" altLang="zh-TW" sz="3200" b="1" dirty="0" err="1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暑假安全總動員</a:t>
            </a:r>
            <a:r>
              <a:rPr lang="en-US" altLang="zh-TW" sz="32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
</a:t>
            </a:r>
            <a:r>
              <a:rPr lang="en-US" altLang="zh-TW" sz="3200" b="1" dirty="0" err="1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玩水運動都安全</a:t>
            </a:r>
            <a:endParaRPr lang="en-US" sz="3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2066" y="0"/>
            <a:ext cx="3321934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線上媒體 3" title="01 預防熱傷害四部曲之一-什麼是熱傷害">
            <a:hlinkClick r:id="" action="ppaction://media"/>
            <a:extLst>
              <a:ext uri="{FF2B5EF4-FFF2-40B4-BE49-F238E27FC236}">
                <a16:creationId xmlns:a16="http://schemas.microsoft.com/office/drawing/2014/main" id="{47A07BF4-A803-43AF-B331-A24E4F2C835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93680" y="838267"/>
            <a:ext cx="6956640" cy="393050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F772444-5CA4-46AA-9FC0-1DB4B8826901}"/>
              </a:ext>
            </a:extLst>
          </p:cNvPr>
          <p:cNvSpPr txBox="1"/>
          <p:nvPr/>
        </p:nvSpPr>
        <p:spPr>
          <a:xfrm>
            <a:off x="902826" y="51565"/>
            <a:ext cx="498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影片宣導</a:t>
            </a:r>
            <a:endParaRPr lang="en-US" altLang="zh-TW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r>
              <a:rPr lang="en-US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b="1" i="0" dirty="0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衛生福利部國民健康署</a:t>
            </a: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51984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14400" y="723305"/>
            <a:ext cx="7315200" cy="3696891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4" name="Text 1"/>
          <p:cNvSpPr/>
          <p:nvPr/>
        </p:nvSpPr>
        <p:spPr>
          <a:xfrm>
            <a:off x="1343025" y="1151930"/>
            <a:ext cx="645795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75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快樂暑假，安全又健康！</a:t>
            </a:r>
            <a:endParaRPr lang="en-US" sz="3750" dirty="0"/>
          </a:p>
        </p:txBody>
      </p:sp>
      <p:sp>
        <p:nvSpPr>
          <p:cNvPr id="5" name="Text 2"/>
          <p:cNvSpPr/>
          <p:nvPr/>
        </p:nvSpPr>
        <p:spPr>
          <a:xfrm>
            <a:off x="1343025" y="2109192"/>
            <a:ext cx="6457950" cy="4321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記住安全守則，開心玩樂一整夏！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1343025" y="2684264"/>
            <a:ext cx="6457950" cy="4321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祝大家暑假愉快，健康成長！</a:t>
            </a:r>
            <a:endParaRPr lang="en-US" sz="21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125" y="3352205"/>
            <a:ext cx="571500" cy="571500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0" y="3352205"/>
            <a:ext cx="571500" cy="571500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86375" y="3352205"/>
            <a:ext cx="571500" cy="571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57313" y="428625"/>
            <a:ext cx="6429375" cy="621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水域安全：玩水開心，安全第一！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642938" y="1478756"/>
            <a:ext cx="3786188" cy="3071813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0281" y="2042778"/>
            <a:ext cx="571500" cy="5715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07331" y="2828590"/>
            <a:ext cx="2057400" cy="375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找有救生員的地方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535906" y="3346512"/>
            <a:ext cx="2000250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游泳池、合格海水浴場
救生員會保護你！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4714875" y="1478756"/>
            <a:ext cx="3786188" cy="3071813"/>
          </a:xfrm>
          <a:prstGeom prst="rect">
            <a:avLst/>
          </a:prstGeom>
          <a:solidFill>
            <a:srgbClr val="FF7043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0781" y="2042778"/>
            <a:ext cx="714375" cy="5715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707856" y="2828590"/>
            <a:ext cx="1800225" cy="375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玩水前，問大人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5807869" y="3346512"/>
            <a:ext cx="1600200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一定要先告訴大人
檢查安全才出發！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71625" y="428625"/>
            <a:ext cx="6000750" cy="621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防溺自救：叫、叫、伸、拋、划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285750" y="1478756"/>
            <a:ext cx="1600200" cy="24288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5" name="Shape 2"/>
          <p:cNvSpPr/>
          <p:nvPr/>
        </p:nvSpPr>
        <p:spPr>
          <a:xfrm>
            <a:off x="800100" y="1621631"/>
            <a:ext cx="571500" cy="571500"/>
          </a:xfrm>
          <a:prstGeom prst="rect">
            <a:avLst/>
          </a:prstGeom>
          <a:solidFill>
            <a:srgbClr val="FF7043"/>
          </a:solidFill>
          <a:ln/>
        </p:spPr>
      </p:sp>
      <p:sp>
        <p:nvSpPr>
          <p:cNvPr id="6" name="Text 3"/>
          <p:cNvSpPr/>
          <p:nvPr/>
        </p:nvSpPr>
        <p:spPr>
          <a:xfrm>
            <a:off x="800100" y="1621631"/>
            <a:ext cx="571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5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叫</a:t>
            </a:r>
            <a:endParaRPr lang="en-US" sz="2450" dirty="0"/>
          </a:p>
        </p:txBody>
      </p:sp>
      <p:sp>
        <p:nvSpPr>
          <p:cNvPr id="7" name="Text 4"/>
          <p:cNvSpPr/>
          <p:nvPr/>
        </p:nvSpPr>
        <p:spPr>
          <a:xfrm>
            <a:off x="742950" y="2336006"/>
            <a:ext cx="68580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大聲呼救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571500" y="2693194"/>
            <a:ext cx="1028700" cy="1799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00" b="1" dirty="0">
                <a:solidFill>
                  <a:srgbClr val="546E7A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趕快大聲喊救命！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2028825" y="1478756"/>
            <a:ext cx="1600200" cy="24288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0" name="Shape 7"/>
          <p:cNvSpPr/>
          <p:nvPr/>
        </p:nvSpPr>
        <p:spPr>
          <a:xfrm>
            <a:off x="2543175" y="1621631"/>
            <a:ext cx="571500" cy="571500"/>
          </a:xfrm>
          <a:prstGeom prst="rect">
            <a:avLst/>
          </a:prstGeom>
          <a:solidFill>
            <a:srgbClr val="FF7043"/>
          </a:solidFill>
          <a:ln/>
        </p:spPr>
      </p:sp>
      <p:sp>
        <p:nvSpPr>
          <p:cNvPr id="11" name="Text 8"/>
          <p:cNvSpPr/>
          <p:nvPr/>
        </p:nvSpPr>
        <p:spPr>
          <a:xfrm>
            <a:off x="2543175" y="1621631"/>
            <a:ext cx="571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5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叫</a:t>
            </a:r>
            <a:endParaRPr lang="en-US" sz="2450" dirty="0"/>
          </a:p>
        </p:txBody>
      </p:sp>
      <p:sp>
        <p:nvSpPr>
          <p:cNvPr id="12" name="Text 9"/>
          <p:cNvSpPr/>
          <p:nvPr/>
        </p:nvSpPr>
        <p:spPr>
          <a:xfrm>
            <a:off x="2486025" y="2336006"/>
            <a:ext cx="68580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撥打電話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2455664" y="2693194"/>
            <a:ext cx="746522" cy="1799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00" b="1" dirty="0">
                <a:solidFill>
                  <a:srgbClr val="546E7A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打 119 或 118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3771900" y="1478756"/>
            <a:ext cx="1600200" cy="24288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5" name="Shape 12"/>
          <p:cNvSpPr/>
          <p:nvPr/>
        </p:nvSpPr>
        <p:spPr>
          <a:xfrm>
            <a:off x="4286250" y="1621631"/>
            <a:ext cx="571500" cy="571500"/>
          </a:xfrm>
          <a:prstGeom prst="rect">
            <a:avLst/>
          </a:prstGeom>
          <a:solidFill>
            <a:srgbClr val="FF7043"/>
          </a:solidFill>
          <a:ln/>
        </p:spPr>
      </p:sp>
      <p:sp>
        <p:nvSpPr>
          <p:cNvPr id="16" name="Text 13"/>
          <p:cNvSpPr/>
          <p:nvPr/>
        </p:nvSpPr>
        <p:spPr>
          <a:xfrm>
            <a:off x="4286250" y="1621631"/>
            <a:ext cx="571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5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伸</a:t>
            </a:r>
            <a:endParaRPr lang="en-US" sz="2450" dirty="0"/>
          </a:p>
        </p:txBody>
      </p:sp>
      <p:sp>
        <p:nvSpPr>
          <p:cNvPr id="17" name="Text 14"/>
          <p:cNvSpPr/>
          <p:nvPr/>
        </p:nvSpPr>
        <p:spPr>
          <a:xfrm>
            <a:off x="4143375" y="2336006"/>
            <a:ext cx="85725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利用延伸物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4186238" y="2693194"/>
            <a:ext cx="771525" cy="1799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00" b="1" dirty="0">
                <a:solidFill>
                  <a:srgbClr val="546E7A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用竹竿或樹枝</a:t>
            </a:r>
            <a:endParaRPr lang="en-US" sz="900" dirty="0"/>
          </a:p>
        </p:txBody>
      </p:sp>
      <p:sp>
        <p:nvSpPr>
          <p:cNvPr id="19" name="Shape 16"/>
          <p:cNvSpPr/>
          <p:nvPr/>
        </p:nvSpPr>
        <p:spPr>
          <a:xfrm>
            <a:off x="5514975" y="1478756"/>
            <a:ext cx="1600200" cy="24288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0" name="Shape 17"/>
          <p:cNvSpPr/>
          <p:nvPr/>
        </p:nvSpPr>
        <p:spPr>
          <a:xfrm>
            <a:off x="6029325" y="1621631"/>
            <a:ext cx="571500" cy="571500"/>
          </a:xfrm>
          <a:prstGeom prst="rect">
            <a:avLst/>
          </a:prstGeom>
          <a:solidFill>
            <a:srgbClr val="FF7043"/>
          </a:solidFill>
          <a:ln/>
        </p:spPr>
      </p:sp>
      <p:sp>
        <p:nvSpPr>
          <p:cNvPr id="21" name="Text 18"/>
          <p:cNvSpPr/>
          <p:nvPr/>
        </p:nvSpPr>
        <p:spPr>
          <a:xfrm>
            <a:off x="6029325" y="1621631"/>
            <a:ext cx="571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5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拋</a:t>
            </a:r>
            <a:endParaRPr lang="en-US" sz="2450" dirty="0"/>
          </a:p>
        </p:txBody>
      </p:sp>
      <p:sp>
        <p:nvSpPr>
          <p:cNvPr id="22" name="Text 19"/>
          <p:cNvSpPr/>
          <p:nvPr/>
        </p:nvSpPr>
        <p:spPr>
          <a:xfrm>
            <a:off x="5886450" y="2336006"/>
            <a:ext cx="85725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拋送漂浮物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5865019" y="2693194"/>
            <a:ext cx="900113" cy="1799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00" b="1" dirty="0">
                <a:solidFill>
                  <a:srgbClr val="546E7A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丟救生圈或空瓶</a:t>
            </a:r>
            <a:endParaRPr lang="en-US" sz="900" dirty="0"/>
          </a:p>
        </p:txBody>
      </p:sp>
      <p:sp>
        <p:nvSpPr>
          <p:cNvPr id="24" name="Shape 21"/>
          <p:cNvSpPr/>
          <p:nvPr/>
        </p:nvSpPr>
        <p:spPr>
          <a:xfrm>
            <a:off x="7258050" y="1478756"/>
            <a:ext cx="1600200" cy="2428875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5" name="Shape 22"/>
          <p:cNvSpPr/>
          <p:nvPr/>
        </p:nvSpPr>
        <p:spPr>
          <a:xfrm>
            <a:off x="7772400" y="1621631"/>
            <a:ext cx="571500" cy="571500"/>
          </a:xfrm>
          <a:prstGeom prst="rect">
            <a:avLst/>
          </a:prstGeom>
          <a:solidFill>
            <a:srgbClr val="FF7043"/>
          </a:solidFill>
          <a:ln/>
        </p:spPr>
      </p:sp>
      <p:sp>
        <p:nvSpPr>
          <p:cNvPr id="26" name="Text 23"/>
          <p:cNvSpPr/>
          <p:nvPr/>
        </p:nvSpPr>
        <p:spPr>
          <a:xfrm>
            <a:off x="7772400" y="1621631"/>
            <a:ext cx="571500" cy="5715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5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划</a:t>
            </a:r>
            <a:endParaRPr lang="en-US" sz="2450" dirty="0"/>
          </a:p>
        </p:txBody>
      </p:sp>
      <p:sp>
        <p:nvSpPr>
          <p:cNvPr id="27" name="Text 24"/>
          <p:cNvSpPr/>
          <p:nvPr/>
        </p:nvSpPr>
        <p:spPr>
          <a:xfrm>
            <a:off x="7715250" y="2336006"/>
            <a:ext cx="685800" cy="25003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利用浮具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7672388" y="2693194"/>
            <a:ext cx="771525" cy="17998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ct val="112000"/>
              </a:lnSpc>
              <a:buNone/>
            </a:pPr>
            <a:r>
              <a:rPr lang="en-US" sz="900" b="1" dirty="0">
                <a:solidFill>
                  <a:srgbClr val="546E7A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划船或用浮木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線上媒體 3" title="水域安全(完整版)">
            <a:hlinkClick r:id="" action="ppaction://media"/>
            <a:extLst>
              <a:ext uri="{FF2B5EF4-FFF2-40B4-BE49-F238E27FC236}">
                <a16:creationId xmlns:a16="http://schemas.microsoft.com/office/drawing/2014/main" id="{A2637F21-6BA3-43F7-8F61-40ADB7865DC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499075" y="1273215"/>
            <a:ext cx="6464307" cy="3652334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E8621782-6219-4346-A0E6-A96CA69B2406}"/>
              </a:ext>
            </a:extLst>
          </p:cNvPr>
          <p:cNvSpPr txBox="1"/>
          <p:nvPr/>
        </p:nvSpPr>
        <p:spPr>
          <a:xfrm>
            <a:off x="138896" y="37369"/>
            <a:ext cx="34839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水域安全宣導影片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i="0" dirty="0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內政部消防署 </a:t>
            </a:r>
            <a:r>
              <a:rPr lang="en-US" altLang="zh-TW" i="0" dirty="0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National Fire Agency (</a:t>
            </a:r>
            <a:r>
              <a:rPr lang="en-US" altLang="zh-TW" i="0" dirty="0" err="1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NFA</a:t>
            </a:r>
            <a:r>
              <a:rPr lang="en-US" altLang="zh-TW" i="0" dirty="0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3435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150502117-EA-376532900E115900302400-1">
            <a:hlinkClick r:id="" action="ppaction://media"/>
            <a:extLst>
              <a:ext uri="{FF2B5EF4-FFF2-40B4-BE49-F238E27FC236}">
                <a16:creationId xmlns:a16="http://schemas.microsoft.com/office/drawing/2014/main" id="{206EFCCA-5D9C-4C77-B0E0-041E7474B04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52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57313" y="428625"/>
            <a:ext cx="6429375" cy="621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運動安全：活力滿滿，健康玩樂！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642938" y="1478756"/>
            <a:ext cx="3786188" cy="3071813"/>
          </a:xfrm>
          <a:prstGeom prst="rect">
            <a:avLst/>
          </a:prstGeom>
          <a:solidFill>
            <a:srgbClr val="26A69A"/>
          </a:solidFill>
          <a:ln/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2042778"/>
            <a:ext cx="500063" cy="5715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635919" y="2828590"/>
            <a:ext cx="1800225" cy="375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選擇安全的場地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1635919" y="3346512"/>
            <a:ext cx="1800225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學校操場、運動中心
遠離馬路最安全！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4714875" y="1478756"/>
            <a:ext cx="3786188" cy="3071813"/>
          </a:xfrm>
          <a:prstGeom prst="rect">
            <a:avLst/>
          </a:prstGeom>
          <a:solidFill>
            <a:srgbClr val="FF7043"/>
          </a:solidFill>
          <a:ln/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7938" y="2042778"/>
            <a:ext cx="500063" cy="57150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707856" y="2828590"/>
            <a:ext cx="1800225" cy="375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運動前，先熱身</a:t>
            </a:r>
            <a:endParaRPr lang="en-US" sz="1800" dirty="0"/>
          </a:p>
        </p:txBody>
      </p:sp>
      <p:sp>
        <p:nvSpPr>
          <p:cNvPr id="11" name="Text 6"/>
          <p:cNvSpPr/>
          <p:nvPr/>
        </p:nvSpPr>
        <p:spPr>
          <a:xfrm>
            <a:off x="5807869" y="3346512"/>
            <a:ext cx="1600200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身體暖機動一動
才不容易受傷喔！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643188" y="428625"/>
            <a:ext cx="3857625" cy="6215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100" b="1" dirty="0">
                <a:solidFill>
                  <a:srgbClr val="263238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防暑補水與安全裝備</a:t>
            </a:r>
            <a:endParaRPr lang="en-US" sz="3100" dirty="0"/>
          </a:p>
        </p:txBody>
      </p:sp>
      <p:sp>
        <p:nvSpPr>
          <p:cNvPr id="4" name="Shape 1"/>
          <p:cNvSpPr/>
          <p:nvPr/>
        </p:nvSpPr>
        <p:spPr>
          <a:xfrm>
            <a:off x="642938" y="1478756"/>
            <a:ext cx="3786188" cy="3071813"/>
          </a:xfrm>
          <a:prstGeom prst="rect">
            <a:avLst/>
          </a:prstGeom>
          <a:solidFill>
            <a:srgbClr val="26A69A"/>
          </a:solidFill>
          <a:ln/>
        </p:spPr>
      </p:sp>
      <p:sp>
        <p:nvSpPr>
          <p:cNvPr id="5" name="Text 2"/>
          <p:cNvSpPr/>
          <p:nvPr/>
        </p:nvSpPr>
        <p:spPr>
          <a:xfrm>
            <a:off x="1635919" y="2542840"/>
            <a:ext cx="1800225" cy="375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多喝水，防中暑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1635919" y="3060762"/>
            <a:ext cx="1800225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夏天運動流汗多
要定時補充水分喔！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714875" y="1478756"/>
            <a:ext cx="3786188" cy="3071813"/>
          </a:xfrm>
          <a:prstGeom prst="rect">
            <a:avLst/>
          </a:prstGeom>
          <a:solidFill>
            <a:srgbClr val="FF7043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42778"/>
            <a:ext cx="642938" cy="57150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707856" y="2828590"/>
            <a:ext cx="1800225" cy="3750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穿戴合適的裝備</a:t>
            </a:r>
            <a:endParaRPr lang="en-US" sz="1800" dirty="0"/>
          </a:p>
        </p:txBody>
      </p:sp>
      <p:sp>
        <p:nvSpPr>
          <p:cNvPr id="10" name="Text 6"/>
          <p:cNvSpPr/>
          <p:nvPr/>
        </p:nvSpPr>
        <p:spPr>
          <a:xfrm>
            <a:off x="5607844" y="3346512"/>
            <a:ext cx="2000250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運動服、安全帽、護具
保護自己不傷心！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線上媒體 1" title="不怕夏日熱傷害_孩童篇">
            <a:hlinkClick r:id="" action="ppaction://media"/>
            <a:extLst>
              <a:ext uri="{FF2B5EF4-FFF2-40B4-BE49-F238E27FC236}">
                <a16:creationId xmlns:a16="http://schemas.microsoft.com/office/drawing/2014/main" id="{F5BB1288-734B-4267-907E-773C8FB0915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44952" y="1160992"/>
            <a:ext cx="6632294" cy="3747247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E28B6A9F-B319-4552-A16F-623A1BCD3B8F}"/>
              </a:ext>
            </a:extLst>
          </p:cNvPr>
          <p:cNvSpPr txBox="1"/>
          <p:nvPr/>
        </p:nvSpPr>
        <p:spPr>
          <a:xfrm>
            <a:off x="254644" y="104172"/>
            <a:ext cx="67827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i="0" dirty="0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不怕夏日熱傷害</a:t>
            </a:r>
            <a:r>
              <a:rPr lang="en-US" altLang="zh-TW" i="0" dirty="0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_</a:t>
            </a:r>
            <a:r>
              <a:rPr lang="zh-TW" altLang="en-US" i="0" dirty="0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孩童篇</a:t>
            </a:r>
            <a:endParaRPr lang="en-US" altLang="zh-TW" i="0" dirty="0">
              <a:solidFill>
                <a:srgbClr val="0F0F0F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dirty="0">
                <a:solidFill>
                  <a:srgbClr val="0F0F0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資料來源</a:t>
            </a:r>
            <a:r>
              <a:rPr lang="en-US" altLang="zh-TW" dirty="0">
                <a:solidFill>
                  <a:srgbClr val="0F0F0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lang="zh-TW" altLang="en-US" i="0" dirty="0">
                <a:solidFill>
                  <a:srgbClr val="0F0F0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「健康九九影音資訊平台」</a:t>
            </a:r>
          </a:p>
        </p:txBody>
      </p:sp>
    </p:spTree>
    <p:extLst>
      <p:ext uri="{BB962C8B-B14F-4D97-AF65-F5344CB8AC3E}">
        <p14:creationId xmlns:p14="http://schemas.microsoft.com/office/powerpoint/2010/main" val="361560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928688" y="758354"/>
            <a:ext cx="7286625" cy="3626793"/>
          </a:xfrm>
          <a:prstGeom prst="rect">
            <a:avLst/>
          </a:prstGeom>
          <a:solidFill>
            <a:srgbClr val="FF7043"/>
          </a:solidFill>
          <a:ln/>
        </p:spPr>
      </p:sp>
      <p:sp>
        <p:nvSpPr>
          <p:cNvPr id="4" name="Text 1"/>
          <p:cNvSpPr/>
          <p:nvPr/>
        </p:nvSpPr>
        <p:spPr>
          <a:xfrm>
            <a:off x="1357313" y="1186979"/>
            <a:ext cx="6429375" cy="660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FFFFFF"/>
                </a:solidFill>
                <a:latin typeface="Noto Sans TC Black" pitchFamily="34" charset="0"/>
                <a:ea typeface="Noto Sans TC Black" pitchFamily="34" charset="-122"/>
                <a:cs typeface="Noto Sans TC Black" pitchFamily="34" charset="-120"/>
              </a:rPr>
              <a:t>聽聽身體的話，量力而為！</a:t>
            </a:r>
            <a:endParaRPr lang="en-US" sz="33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5086" y="2133526"/>
            <a:ext cx="803672" cy="714375"/>
          </a:xfrm>
          <a:prstGeom prst="rect">
            <a:avLst/>
          </a:prstGeom>
        </p:spPr>
      </p:pic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945" y="2133526"/>
            <a:ext cx="892969" cy="714375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1357313" y="3133651"/>
            <a:ext cx="6429375" cy="822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28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Noto Serif TC SemiBold" pitchFamily="34" charset="0"/>
                <a:ea typeface="Noto Serif TC SemiBold" pitchFamily="34" charset="-122"/>
                <a:cs typeface="Noto Serif TC SemiBold" pitchFamily="34" charset="-120"/>
              </a:rPr>
              <a:t>累了就休息，不舒服不勉強！
運動是為了健康，不是為了比賽喔！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178</Words>
  <Application>Microsoft Office PowerPoint</Application>
  <PresentationFormat>如螢幕大小 (16:9)</PresentationFormat>
  <Paragraphs>52</Paragraphs>
  <Slides>11</Slides>
  <Notes>7</Notes>
  <HiddenSlides>0</HiddenSlides>
  <MMClips>4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7" baseType="lpstr">
      <vt:lpstr>Noto Sans TC Black</vt:lpstr>
      <vt:lpstr>Noto Serif TC SemiBold</vt:lpstr>
      <vt:lpstr>標楷體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6</cp:revision>
  <dcterms:created xsi:type="dcterms:W3CDTF">2026-07-21T01:43:50Z</dcterms:created>
  <dcterms:modified xsi:type="dcterms:W3CDTF">2026-07-21T04:07:02Z</dcterms:modified>
</cp:coreProperties>
</file>