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6" d="100"/>
          <a:sy n="106" d="100"/>
        </p:scale>
        <p:origin x="176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6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pa.gov.tw/ch/app/data/view?module=wg203&amp;id=18680&amp;serno=9ea1c8ac-3e1f-41cf-b104-cd7d53077386" TargetMode="External"/><Relationship Id="rId2" Type="http://schemas.openxmlformats.org/officeDocument/2006/relationships/hyperlink" Target="https://www.npa.gov.tw/ch/app/data/view?module=wg203&amp;id=18680&amp;serno=d5adac42-a7d5-45a6-a749-1978b1e2385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" y="646509"/>
            <a:ext cx="7315200" cy="3850481"/>
          </a:xfrm>
          <a:prstGeom prst="rect">
            <a:avLst/>
          </a:prstGeom>
          <a:solidFill>
            <a:srgbClr val="FFFFFF">
              <a:alpha val="10000"/>
            </a:srgbClr>
          </a:solidFill>
          <a:ln w="9144">
            <a:solidFill>
              <a:srgbClr val="FFFFFF">
                <a:alpha val="20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1107281"/>
            <a:ext cx="571500" cy="571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85900" y="1953816"/>
            <a:ext cx="6172200" cy="1157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850" b="1" kern="0" spc="2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預防性影像犯罪
守護您的性隱私權</a:t>
            </a:r>
            <a:endParaRPr lang="en-US" sz="2850" dirty="0"/>
          </a:p>
        </p:txBody>
      </p:sp>
      <p:sp>
        <p:nvSpPr>
          <p:cNvPr id="6" name="Text 2"/>
          <p:cNvSpPr/>
          <p:nvPr/>
        </p:nvSpPr>
        <p:spPr>
          <a:xfrm>
            <a:off x="1485900" y="3325416"/>
            <a:ext cx="6437523" cy="735806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E8F0FE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屏東縣瑪家鄉佳義國民小學
加強宣導 | 內政部警政署 預防性影像犯罪宣導資料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0838AC0E-AFF4-4A9E-A980-E42048C6D629}"/>
              </a:ext>
            </a:extLst>
          </p:cNvPr>
          <p:cNvSpPr txBox="1"/>
          <p:nvPr/>
        </p:nvSpPr>
        <p:spPr>
          <a:xfrm>
            <a:off x="244443" y="0"/>
            <a:ext cx="8211493" cy="5006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51155" algn="ctr">
              <a:lnSpc>
                <a:spcPts val="2000"/>
              </a:lnSpc>
              <a:spcAft>
                <a:spcPts val="900"/>
              </a:spcAft>
            </a:pP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刑法妨害性隱私及不實性影像罪、兒童及少年性剝削防制條例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遭對方散布性影像篇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www.npa.gov.tw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ch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/app/data/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view?module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wg203&amp;id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18680&amp;serno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d5adac42-a7d5-45a6-a749-1978b1e2385c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#</a:t>
            </a:r>
            <a:endParaRPr lang="en-US" altLang="zh-TW" sz="1100" kern="15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兒童及少年性剝削防制條例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保護性隱私權篇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1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https://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www.npa.gov.tw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ch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/app/data/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view?module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wg203&amp;id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18680&amp;serno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=42835702-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3aa7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46dc-984d-488f0118c0a8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#</a:t>
            </a:r>
            <a:endParaRPr lang="zh-TW" altLang="zh-TW" sz="11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>
              <a:lnSpc>
                <a:spcPts val="1600"/>
              </a:lnSpc>
              <a:spcAft>
                <a:spcPts val="900"/>
              </a:spcAft>
            </a:pP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兒童及少年性剝削防制條例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認識條例篇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1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altLang="zh-TW" sz="1100" kern="15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www.npa.gov.tw</a:t>
            </a: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altLang="zh-TW" sz="1100" kern="15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ch</a:t>
            </a: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/app/data/</a:t>
            </a:r>
            <a:r>
              <a:rPr lang="en-US" altLang="zh-TW" sz="1100" kern="15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view?module</a:t>
            </a: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=</a:t>
            </a:r>
            <a:r>
              <a:rPr lang="en-US" altLang="zh-TW" sz="1100" kern="15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wg203&amp;id</a:t>
            </a: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=</a:t>
            </a:r>
            <a:r>
              <a:rPr lang="en-US" altLang="zh-TW" sz="1100" kern="15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18680&amp;serno</a:t>
            </a: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=</a:t>
            </a:r>
            <a:r>
              <a:rPr lang="en-US" altLang="zh-TW" sz="1100" kern="15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9ea1c8ac-3e1f-41cf-b104-cd7d53077386</a:t>
            </a:r>
            <a:r>
              <a:rPr lang="en-US" altLang="zh-TW" sz="1100" kern="1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#</a:t>
            </a:r>
            <a:endParaRPr lang="en-US" altLang="zh-TW" sz="1100" kern="15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性影像犯罪防制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兒少誘騙篇</a:t>
            </a: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https://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www.npa.gov.tw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ch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/app/data/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view?module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wg203&amp;id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18680&amp;serno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69c5388a-577f-48e9-ae68-4faef7af9ee9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#</a:t>
            </a:r>
            <a:endParaRPr lang="zh-TW" altLang="zh-TW" sz="11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>
              <a:lnSpc>
                <a:spcPts val="2000"/>
              </a:lnSpc>
              <a:spcAft>
                <a:spcPts val="900"/>
              </a:spcAft>
            </a:pP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性影像犯罪防制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暴力威脅篇</a:t>
            </a: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https://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www.npa.gov.tw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ch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/app/data/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view?module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wg203&amp;id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18680&amp;serno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aa563fe5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5d88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-4568-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a912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7a56af40e1d3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#</a:t>
            </a:r>
            <a:endParaRPr lang="zh-TW" altLang="zh-TW" sz="11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>
              <a:lnSpc>
                <a:spcPts val="2000"/>
              </a:lnSpc>
              <a:spcAft>
                <a:spcPts val="900"/>
              </a:spcAft>
            </a:pP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性影像犯罪防制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打工詐騙篇</a:t>
            </a:r>
          </a:p>
          <a:p>
            <a:pPr marL="630555" algn="ctr">
              <a:lnSpc>
                <a:spcPts val="2000"/>
              </a:lnSpc>
              <a:spcAft>
                <a:spcPts val="900"/>
              </a:spcAft>
            </a:pP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https://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www.npa.gov.tw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ch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/app/data/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view?module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wg203&amp;id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18680&amp;serno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c9167979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ffc5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47a5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-9191-</a:t>
            </a:r>
            <a:r>
              <a:rPr lang="en-US" altLang="zh-TW" sz="1100" kern="150" dirty="0" err="1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56a8a19f26bb</a:t>
            </a:r>
            <a:r>
              <a:rPr lang="en-US" altLang="zh-TW" sz="1100" kern="15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#</a:t>
            </a:r>
            <a:endParaRPr lang="zh-TW" altLang="zh-TW" sz="1100" kern="15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2800"/>
              </a:lnSpc>
              <a:spcAft>
                <a:spcPts val="900"/>
              </a:spcAft>
              <a:buFont typeface="+mj-ea"/>
              <a:buAutoNum type="ea1JpnKorPlain"/>
            </a:pPr>
            <a:endParaRPr lang="zh-TW" altLang="zh-TW" sz="1200" kern="15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6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3429000" cy="891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性隱私權是每個人的
重要權益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71500" y="1534455"/>
            <a:ext cx="3429000" cy="1097235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在數位科技與網路高度發展的今天，智慧型手機與社群媒體已成為生活中不可或缺的一部分。然而，隨之而來的網路風險也日益增加，性影像犯罪案件頻傳。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3429000" cy="1337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犯罪態樣一
線上遊戲誘騙拍兒少裸照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71500" y="1980214"/>
            <a:ext cx="3429000" cy="82292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兒少在家玩手機、網路遊戲，遇到玩家搭訕，願以遊戲點數或虛擬寶物誘騙自拍裸照。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001000" cy="4964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犯罪態樣二 — 暴力威脅索取性影像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71500" y="1067991"/>
            <a:ext cx="8001000" cy="274309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傳送暴力威脅訊息要求被害人傳送性影像、遊戲點數及金錢，否則會到住家、學校堵人。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71500" y="1770924"/>
            <a:ext cx="3840435" cy="2638109"/>
          </a:xfrm>
          <a:prstGeom prst="rect">
            <a:avLst/>
          </a:prstGeom>
          <a:solidFill>
            <a:srgbClr val="FFFFFF"/>
          </a:solidFill>
          <a:ln w="9144">
            <a:solidFill>
              <a:srgbClr val="174EA6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2087035"/>
            <a:ext cx="285750" cy="228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50156" y="2056674"/>
            <a:ext cx="8001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一般刑責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57250" y="2638890"/>
            <a:ext cx="3268935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觸犯法條：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857250" y="2916045"/>
            <a:ext cx="1449791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《刑法》第319條之2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857250" y="3274628"/>
            <a:ext cx="3268935" cy="834368"/>
          </a:xfrm>
          <a:prstGeom prst="rect">
            <a:avLst/>
          </a:prstGeom>
          <a:solidFill>
            <a:srgbClr val="E8F0FE"/>
          </a:solidFill>
          <a:ln/>
        </p:spPr>
      </p:sp>
      <p:sp>
        <p:nvSpPr>
          <p:cNvPr id="11" name="Shape 7"/>
          <p:cNvSpPr/>
          <p:nvPr/>
        </p:nvSpPr>
        <p:spPr>
          <a:xfrm>
            <a:off x="857250" y="3274628"/>
            <a:ext cx="28575" cy="834368"/>
          </a:xfrm>
          <a:prstGeom prst="rect">
            <a:avLst/>
          </a:prstGeom>
          <a:solidFill>
            <a:srgbClr val="174EA6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5" y="3456794"/>
            <a:ext cx="171450" cy="1714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43013" y="3456794"/>
            <a:ext cx="2562541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5年以下有期徒刑，得併科50萬元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1000125" y="3456794"/>
            <a:ext cx="2976879" cy="463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以下罰金。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4732065" y="1770924"/>
            <a:ext cx="3840435" cy="2638109"/>
          </a:xfrm>
          <a:prstGeom prst="rect">
            <a:avLst/>
          </a:prstGeom>
          <a:solidFill>
            <a:srgbClr val="FFFFFF"/>
          </a:solidFill>
          <a:ln w="9144">
            <a:solidFill>
              <a:srgbClr val="EA4335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7415213" y="1663768"/>
            <a:ext cx="1014413" cy="278606"/>
          </a:xfrm>
          <a:prstGeom prst="rect">
            <a:avLst/>
          </a:prstGeom>
          <a:solidFill>
            <a:srgbClr val="EA4335"/>
          </a:solidFill>
          <a:ln/>
        </p:spPr>
      </p:sp>
      <p:sp>
        <p:nvSpPr>
          <p:cNvPr id="17" name="Text 12"/>
          <p:cNvSpPr/>
          <p:nvPr/>
        </p:nvSpPr>
        <p:spPr>
          <a:xfrm>
            <a:off x="7415213" y="1663768"/>
            <a:ext cx="1014413" cy="278606"/>
          </a:xfrm>
          <a:prstGeom prst="rect">
            <a:avLst/>
          </a:prstGeom>
          <a:noFill/>
          <a:ln/>
        </p:spPr>
        <p:txBody>
          <a:bodyPr wrap="none" lIns="170053" tIns="68072" rIns="170053" bIns="68072" rtlCol="0" anchor="t">
            <a:spAutoFit/>
          </a:bodyPr>
          <a:lstStyle/>
          <a:p>
            <a:pPr marL="0" indent="0" algn="l">
              <a:buNone/>
            </a:pPr>
            <a:r>
              <a:rPr lang="en-US" sz="800" b="1" kern="0" spc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兒少加重處罰</a:t>
            </a:r>
            <a:endParaRPr lang="en-US" sz="80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815" y="2087035"/>
            <a:ext cx="200025" cy="22860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24996" y="2056674"/>
            <a:ext cx="120015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A433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被害人為兒少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5017815" y="2638890"/>
            <a:ext cx="3268935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EA433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觸犯法條：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5017815" y="2916045"/>
            <a:ext cx="2148204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《兒少防制條例》第36條第3項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5017815" y="3274628"/>
            <a:ext cx="3268935" cy="834368"/>
          </a:xfrm>
          <a:prstGeom prst="rect">
            <a:avLst/>
          </a:prstGeom>
          <a:solidFill>
            <a:srgbClr val="FCE8E6"/>
          </a:solidFill>
          <a:ln/>
        </p:spPr>
      </p:sp>
      <p:sp>
        <p:nvSpPr>
          <p:cNvPr id="23" name="Shape 17"/>
          <p:cNvSpPr/>
          <p:nvPr/>
        </p:nvSpPr>
        <p:spPr>
          <a:xfrm>
            <a:off x="5017815" y="3274628"/>
            <a:ext cx="28575" cy="834368"/>
          </a:xfrm>
          <a:prstGeom prst="rect">
            <a:avLst/>
          </a:prstGeom>
          <a:solidFill>
            <a:srgbClr val="EA4335"/>
          </a:solidFill>
          <a:ln/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0690" y="3456794"/>
            <a:ext cx="171450" cy="17145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5403577" y="3456794"/>
            <a:ext cx="2657921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7年以上有期徒刑，得併科500萬元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5160690" y="3731102"/>
            <a:ext cx="857250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以下罰金。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3429000" cy="891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犯罪態樣三
打工拍攝性影像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71500" y="1534455"/>
            <a:ext cx="3429000" cy="54861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被害人參加打工外拍，受高薪邀約拍下性影像，未經同意被洩漏到網路上。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3429000" cy="891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犯罪態樣四
冒用照片合成性影像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71500" y="1534455"/>
            <a:ext cx="3429000" cy="54861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擷取被害人照片，利用AI軟體換臉方式合成裸照、性影像。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71500" y="2333104"/>
            <a:ext cx="3429000" cy="685800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並非只有當事人的性私密照片才算是「性影像」，濫用數位科技將他人相片重製為性虐待、裸露、色情影像，也屬於性影像犯罪。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428625"/>
            <a:ext cx="2343150" cy="1337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如何保護自己？
四大守則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428625" y="1908777"/>
            <a:ext cx="2343150" cy="1005706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面對網路上的潛在風險，我們必須提高警覺，掌握正確的自我保護方式，避免成為性影像犯罪的受害者。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3629025" y="142875"/>
            <a:ext cx="5086350" cy="878681"/>
          </a:xfrm>
          <a:prstGeom prst="rect">
            <a:avLst/>
          </a:prstGeom>
          <a:solidFill>
            <a:srgbClr val="FFFFFF"/>
          </a:solidFill>
          <a:ln w="9144">
            <a:solidFill>
              <a:srgbClr val="174EA6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900" y="267891"/>
            <a:ext cx="285750" cy="22860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4200525" y="310753"/>
            <a:ext cx="270011" cy="160734"/>
          </a:xfrm>
          <a:prstGeom prst="rect">
            <a:avLst/>
          </a:prstGeom>
          <a:solidFill>
            <a:srgbClr val="174EA6"/>
          </a:solidFill>
          <a:ln/>
        </p:spPr>
      </p:sp>
      <p:sp>
        <p:nvSpPr>
          <p:cNvPr id="8" name="Text 4"/>
          <p:cNvSpPr/>
          <p:nvPr/>
        </p:nvSpPr>
        <p:spPr>
          <a:xfrm>
            <a:off x="4200525" y="310753"/>
            <a:ext cx="270011" cy="160734"/>
          </a:xfrm>
          <a:prstGeom prst="rect">
            <a:avLst/>
          </a:prstGeom>
          <a:noFill/>
          <a:ln/>
        </p:spPr>
        <p:txBody>
          <a:bodyPr wrap="none" lIns="85090" tIns="17018" rIns="85090" bIns="17018" rtlCol="0" anchor="t">
            <a:sp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01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4541974" y="278606"/>
            <a:ext cx="1543050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謹言慎行，保護隱私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200525" y="535781"/>
            <a:ext cx="437197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不要在網路上隨意透露個人資訊，拒絕陌生人的不當要求，更不要輕易答應拍攝或傳送私密照片。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3629025" y="1092994"/>
            <a:ext cx="5086350" cy="878681"/>
          </a:xfrm>
          <a:prstGeom prst="rect">
            <a:avLst/>
          </a:prstGeom>
          <a:solidFill>
            <a:srgbClr val="FFFFFF"/>
          </a:solidFill>
          <a:ln w="9144">
            <a:solidFill>
              <a:srgbClr val="EA4335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0475" y="1218009"/>
            <a:ext cx="228600" cy="22860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200525" y="1260872"/>
            <a:ext cx="270011" cy="160734"/>
          </a:xfrm>
          <a:prstGeom prst="rect">
            <a:avLst/>
          </a:prstGeom>
          <a:solidFill>
            <a:srgbClr val="EA4335"/>
          </a:solidFill>
          <a:ln/>
        </p:spPr>
      </p:sp>
      <p:sp>
        <p:nvSpPr>
          <p:cNvPr id="14" name="Text 9"/>
          <p:cNvSpPr/>
          <p:nvPr/>
        </p:nvSpPr>
        <p:spPr>
          <a:xfrm>
            <a:off x="4200525" y="1260872"/>
            <a:ext cx="270011" cy="160734"/>
          </a:xfrm>
          <a:prstGeom prst="rect">
            <a:avLst/>
          </a:prstGeom>
          <a:noFill/>
          <a:ln/>
        </p:spPr>
        <p:txBody>
          <a:bodyPr wrap="none" lIns="85090" tIns="17018" rIns="85090" bIns="17018" rtlCol="0" anchor="t">
            <a:sp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02</a:t>
            </a:r>
            <a:endParaRPr lang="en-US" sz="800" dirty="0"/>
          </a:p>
        </p:txBody>
      </p:sp>
      <p:sp>
        <p:nvSpPr>
          <p:cNvPr id="15" name="Text 10"/>
          <p:cNvSpPr/>
          <p:nvPr/>
        </p:nvSpPr>
        <p:spPr>
          <a:xfrm>
            <a:off x="4541974" y="1228725"/>
            <a:ext cx="1543050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433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勇敢拒絕，果斷封鎖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4200525" y="1485900"/>
            <a:ext cx="437197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若遇到他人以點數、金錢或恐嚇手段要求拍攝性影像，請勇敢說「不」，並保留對話紀錄作為證據，同時將對方封鎖。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3629025" y="2043113"/>
            <a:ext cx="5086350" cy="1071563"/>
          </a:xfrm>
          <a:prstGeom prst="rect">
            <a:avLst/>
          </a:prstGeom>
          <a:solidFill>
            <a:srgbClr val="FFFFFF"/>
          </a:solidFill>
          <a:ln w="9144">
            <a:solidFill>
              <a:srgbClr val="174EA6"/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00" y="2168128"/>
            <a:ext cx="285750" cy="22860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4200525" y="2210991"/>
            <a:ext cx="270011" cy="160734"/>
          </a:xfrm>
          <a:prstGeom prst="rect">
            <a:avLst/>
          </a:prstGeom>
          <a:solidFill>
            <a:srgbClr val="174EA6"/>
          </a:solidFill>
          <a:ln/>
        </p:spPr>
      </p:sp>
      <p:sp>
        <p:nvSpPr>
          <p:cNvPr id="20" name="Text 14"/>
          <p:cNvSpPr/>
          <p:nvPr/>
        </p:nvSpPr>
        <p:spPr>
          <a:xfrm>
            <a:off x="4200525" y="2210991"/>
            <a:ext cx="270011" cy="160734"/>
          </a:xfrm>
          <a:prstGeom prst="rect">
            <a:avLst/>
          </a:prstGeom>
          <a:noFill/>
          <a:ln/>
        </p:spPr>
        <p:txBody>
          <a:bodyPr wrap="none" lIns="85090" tIns="17018" rIns="85090" bIns="17018" rtlCol="0" anchor="t">
            <a:sp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03</a:t>
            </a:r>
            <a:endParaRPr lang="en-US" sz="800" dirty="0"/>
          </a:p>
        </p:txBody>
      </p:sp>
      <p:sp>
        <p:nvSpPr>
          <p:cNvPr id="21" name="Text 15"/>
          <p:cNvSpPr/>
          <p:nvPr/>
        </p:nvSpPr>
        <p:spPr>
          <a:xfrm>
            <a:off x="4541974" y="2178844"/>
            <a:ext cx="1543050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勇敢求助，立即報案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4200525" y="2436019"/>
            <a:ext cx="4371975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如果不幸遭遇性影像犯罪，請不要因為害怕或羞恥而隱忍。請盡快向信任的師長、家長求助，保留相關帳號、對話紀錄及影像作為證據，並就近向警察機關報案。</a:t>
            </a:r>
            <a:endParaRPr lang="en-US" sz="950" dirty="0"/>
          </a:p>
        </p:txBody>
      </p:sp>
      <p:sp>
        <p:nvSpPr>
          <p:cNvPr id="23" name="Shape 17"/>
          <p:cNvSpPr/>
          <p:nvPr/>
        </p:nvSpPr>
        <p:spPr>
          <a:xfrm>
            <a:off x="3629025" y="3186113"/>
            <a:ext cx="5086350" cy="878681"/>
          </a:xfrm>
          <a:prstGeom prst="rect">
            <a:avLst/>
          </a:prstGeom>
          <a:solidFill>
            <a:srgbClr val="FFFFFF"/>
          </a:solidFill>
          <a:ln w="9144">
            <a:solidFill>
              <a:srgbClr val="174EA6"/>
            </a:solidFill>
            <a:prstDash val="solid"/>
          </a:ln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0475" y="3311128"/>
            <a:ext cx="228600" cy="22860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200525" y="3353991"/>
            <a:ext cx="270011" cy="160734"/>
          </a:xfrm>
          <a:prstGeom prst="rect">
            <a:avLst/>
          </a:prstGeom>
          <a:solidFill>
            <a:srgbClr val="174EA6"/>
          </a:solidFill>
          <a:ln/>
        </p:spPr>
      </p:sp>
      <p:sp>
        <p:nvSpPr>
          <p:cNvPr id="26" name="Text 19"/>
          <p:cNvSpPr/>
          <p:nvPr/>
        </p:nvSpPr>
        <p:spPr>
          <a:xfrm>
            <a:off x="4200525" y="3353991"/>
            <a:ext cx="270011" cy="160734"/>
          </a:xfrm>
          <a:prstGeom prst="rect">
            <a:avLst/>
          </a:prstGeom>
          <a:noFill/>
          <a:ln/>
        </p:spPr>
        <p:txBody>
          <a:bodyPr wrap="none" lIns="85090" tIns="17018" rIns="85090" bIns="17018" rtlCol="0" anchor="t">
            <a:sp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04</a:t>
            </a:r>
            <a:endParaRPr lang="en-US" sz="800" dirty="0"/>
          </a:p>
        </p:txBody>
      </p:sp>
      <p:sp>
        <p:nvSpPr>
          <p:cNvPr id="27" name="Text 20"/>
          <p:cNvSpPr/>
          <p:nvPr/>
        </p:nvSpPr>
        <p:spPr>
          <a:xfrm>
            <a:off x="4541974" y="3321844"/>
            <a:ext cx="1028700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善用申訴機制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4200525" y="3579019"/>
            <a:ext cx="437197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若發現自己的影像被惡意散布，請立即向「性影像處理中心」申訴下架，以減少傷害擴散。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3429000" cy="891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174E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參考宣導資源
與連結（續）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71500" y="1534455"/>
            <a:ext cx="3429000" cy="82292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50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接續上一頁，以下提供針對不同犯罪態樣的官方宣導圖文資料，歡迎點擊連結前往內政部警政署網站瀏覽。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67682" y="571500"/>
            <a:ext cx="4808581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850" b="1" kern="0" spc="2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結語 — 共同守護網路安全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3444013" y="1221581"/>
            <a:ext cx="2255862" cy="375047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E8F0FE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預防性影像犯罪 宣導宣導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914400" y="1953816"/>
            <a:ext cx="7315200" cy="700088"/>
          </a:xfrm>
          <a:prstGeom prst="rect">
            <a:avLst/>
          </a:prstGeom>
          <a:solidFill>
            <a:srgbClr val="FFFFFF"/>
          </a:solidFill>
          <a:ln w="9144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" y="2143125"/>
            <a:ext cx="357188" cy="2857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71650" y="2162770"/>
            <a:ext cx="6172200" cy="267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讓我們共同營造一個安全、健康的網路環境，守護自己與他人的隱私權！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914400" y="2818209"/>
            <a:ext cx="7315200" cy="700088"/>
          </a:xfrm>
          <a:prstGeom prst="rect">
            <a:avLst/>
          </a:prstGeom>
          <a:solidFill>
            <a:srgbClr val="FFFFFF"/>
          </a:solidFill>
          <a:ln w="9144">
            <a:solidFill>
              <a:srgbClr val="EA4335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869" y="3007519"/>
            <a:ext cx="285750" cy="2857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71650" y="3027164"/>
            <a:ext cx="6172200" cy="267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A433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提高警覺，防範性影像犯罪，謹言慎行保護隱私。</a:t>
            </a:r>
            <a:endParaRPr lang="en-US" sz="1300" dirty="0"/>
          </a:p>
        </p:txBody>
      </p:sp>
      <p:sp>
        <p:nvSpPr>
          <p:cNvPr id="11" name="Shape 6"/>
          <p:cNvSpPr/>
          <p:nvPr/>
        </p:nvSpPr>
        <p:spPr>
          <a:xfrm>
            <a:off x="914400" y="3682603"/>
            <a:ext cx="7315200" cy="700088"/>
          </a:xfrm>
          <a:prstGeom prst="rect">
            <a:avLst/>
          </a:prstGeom>
          <a:solidFill>
            <a:srgbClr val="FFFFFF"/>
          </a:solidFill>
          <a:ln w="9144">
            <a:solidFill>
              <a:srgbClr val="FFFFFF"/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869" y="3871913"/>
            <a:ext cx="285750" cy="2857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771650" y="3891558"/>
            <a:ext cx="6172200" cy="267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C404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如遇疑似性影像犯罪，請保留證據並立即向警察機關報警處理。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486</Words>
  <Application>Microsoft Office PowerPoint</Application>
  <PresentationFormat>如螢幕大小 (16:9)</PresentationFormat>
  <Paragraphs>65</Paragraphs>
  <Slides>10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Microsoft JhengHei</vt:lpstr>
      <vt:lpstr>標楷體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3</cp:revision>
  <dcterms:created xsi:type="dcterms:W3CDTF">2026-07-23T03:43:06Z</dcterms:created>
  <dcterms:modified xsi:type="dcterms:W3CDTF">2026-07-23T04:04:45Z</dcterms:modified>
</cp:coreProperties>
</file>